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5" r:id="rId3"/>
    <p:sldId id="294" r:id="rId4"/>
    <p:sldId id="295" r:id="rId5"/>
    <p:sldId id="288" r:id="rId6"/>
    <p:sldId id="290" r:id="rId7"/>
    <p:sldId id="291" r:id="rId8"/>
    <p:sldId id="289" r:id="rId9"/>
    <p:sldId id="292" r:id="rId10"/>
    <p:sldId id="284" r:id="rId11"/>
    <p:sldId id="285" r:id="rId12"/>
    <p:sldId id="300" r:id="rId13"/>
    <p:sldId id="286" r:id="rId14"/>
    <p:sldId id="287" r:id="rId15"/>
    <p:sldId id="301" r:id="rId16"/>
    <p:sldId id="303" r:id="rId17"/>
    <p:sldId id="304" r:id="rId18"/>
    <p:sldId id="305" r:id="rId19"/>
    <p:sldId id="306" r:id="rId20"/>
    <p:sldId id="308" r:id="rId21"/>
    <p:sldId id="309" r:id="rId22"/>
    <p:sldId id="310" r:id="rId23"/>
    <p:sldId id="311" r:id="rId24"/>
    <p:sldId id="312" r:id="rId25"/>
    <p:sldId id="314" r:id="rId26"/>
    <p:sldId id="315" r:id="rId27"/>
    <p:sldId id="316" r:id="rId28"/>
    <p:sldId id="317" r:id="rId29"/>
    <p:sldId id="302" r:id="rId30"/>
    <p:sldId id="318" r:id="rId31"/>
    <p:sldId id="323" r:id="rId32"/>
    <p:sldId id="324" r:id="rId33"/>
    <p:sldId id="320" r:id="rId34"/>
    <p:sldId id="321" r:id="rId35"/>
    <p:sldId id="307" r:id="rId36"/>
    <p:sldId id="32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D52"/>
    <a:srgbClr val="011893"/>
    <a:srgbClr val="EDDCAC"/>
    <a:srgbClr val="9437FF"/>
    <a:srgbClr val="EBEDEE"/>
    <a:srgbClr val="E9E9E9"/>
    <a:srgbClr val="E4E3E1"/>
    <a:srgbClr val="E6E4E5"/>
    <a:srgbClr val="D1D1CF"/>
    <a:srgbClr val="DEDE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6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20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E054B-5218-934F-8021-D7C020B02B08}" type="datetimeFigureOut">
              <a:rPr kumimoji="1" lang="ko-Kore-KR" altLang="en-US" smtClean="0"/>
              <a:t>2022. 12. 3.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1F622-2C80-CE4D-9966-171E4572F0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70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261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084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2022. 12. 3.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288232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004976" y="1819420"/>
            <a:ext cx="81820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+mj-lt"/>
              </a:rPr>
              <a:t>Final</a:t>
            </a:r>
          </a:p>
          <a:p>
            <a:pPr algn="ctr"/>
            <a:r>
              <a:rPr lang="en-US" altLang="ko-KR" sz="4400" dirty="0">
                <a:latin typeface="+mj-lt"/>
              </a:rPr>
              <a:t>(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prediction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of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university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)</a:t>
            </a:r>
            <a:endParaRPr lang="ko-KR" altLang="en-US" sz="4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5DB4D-FC0D-C77E-658F-6A763C91E525}"/>
              </a:ext>
            </a:extLst>
          </p:cNvPr>
          <p:cNvSpPr txBox="1"/>
          <p:nvPr/>
        </p:nvSpPr>
        <p:spPr>
          <a:xfrm>
            <a:off x="0" y="5473"/>
            <a:ext cx="27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Business</a:t>
            </a:r>
            <a:r>
              <a:rPr kumimoji="1" lang="ko-KR" altLang="en-US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Analytics</a:t>
            </a:r>
            <a:endParaRPr kumimoji="1" lang="ko-Kore-KR" altLang="en-US" dirty="0">
              <a:solidFill>
                <a:schemeClr val="accent3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4FA73-4D6D-BFA1-EC91-5332CCD29D1B}"/>
              </a:ext>
            </a:extLst>
          </p:cNvPr>
          <p:cNvSpPr txBox="1"/>
          <p:nvPr/>
        </p:nvSpPr>
        <p:spPr>
          <a:xfrm>
            <a:off x="9243391" y="5934670"/>
            <a:ext cx="3081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17102044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jeewon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kim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18102085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byungchan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lee</a:t>
            </a:r>
          </a:p>
          <a:p>
            <a:r>
              <a:rPr kumimoji="1" lang="en-US" altLang="ko-Kore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2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0102125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yujin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pi</a:t>
            </a:r>
            <a:endParaRPr kumimoji="1" lang="ko-Kore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6" y="1254728"/>
            <a:ext cx="8116154" cy="51745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FE2484-F0D0-66F8-2DC3-021496BB01D8}"/>
              </a:ext>
            </a:extLst>
          </p:cNvPr>
          <p:cNvSpPr txBox="1"/>
          <p:nvPr/>
        </p:nvSpPr>
        <p:spPr>
          <a:xfrm>
            <a:off x="9158903" y="3676488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18,586 Instances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939292" y="2905780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2022-2026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368251" y="3946112"/>
            <a:ext cx="916415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altLang="en-US" sz="1600" b="1" dirty="0"/>
              <a:t>The number to be admitted </a:t>
            </a:r>
            <a:r>
              <a:rPr lang="en-GB" altLang="en-US" sz="1600" dirty="0"/>
              <a:t>: </a:t>
            </a:r>
            <a:r>
              <a:rPr lang="en-US" altLang="ko-KR" sz="1600" dirty="0"/>
              <a:t>Information</a:t>
            </a:r>
            <a:r>
              <a:rPr lang="en-GB" altLang="ko-KR" sz="1600" dirty="0"/>
              <a:t> </a:t>
            </a:r>
            <a:r>
              <a:rPr lang="en-US" altLang="ko-KR" sz="1600" dirty="0"/>
              <a:t>on students admitted by departments</a:t>
            </a:r>
            <a:endParaRPr lang="en-US" altLang="ko-Kore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/>
              <a:t>Candidate</a:t>
            </a:r>
            <a:r>
              <a:rPr lang="en-US" altLang="ko-KR" sz="1600" dirty="0"/>
              <a:t> : The number of candidates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600" b="1" dirty="0"/>
              <a:t>Government financial support </a:t>
            </a:r>
          </a:p>
          <a:p>
            <a:pPr lvl="1"/>
            <a:r>
              <a:rPr lang="en-US" altLang="en-US" sz="1600" b="1" dirty="0"/>
              <a:t>	- 1 : Existence of government financial support</a:t>
            </a:r>
          </a:p>
          <a:p>
            <a:r>
              <a:rPr lang="en-US" altLang="en-US" sz="1600" b="1" dirty="0"/>
              <a:t>	- 0 : No existence of government financial support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en-US" sz="1600" b="1" dirty="0"/>
              <a:t>Awareness : Information on awareness of departmental affiliations to students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Total fertility rate : Information on fertility rate by each region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Net mover : Information on net mover by each region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Immigration : Information on the number of immigration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 err="1"/>
              <a:t>Schoolage</a:t>
            </a:r>
            <a:r>
              <a:rPr lang="en-GB" altLang="en-US" sz="1600" dirty="0"/>
              <a:t> : </a:t>
            </a:r>
            <a:r>
              <a:rPr lang="en-US" altLang="en-US" sz="1600" dirty="0"/>
              <a:t>Information on </a:t>
            </a:r>
            <a:r>
              <a:rPr lang="en-US" altLang="en-US" sz="1600" dirty="0" err="1"/>
              <a:t>schoolage</a:t>
            </a:r>
            <a:r>
              <a:rPr lang="en-US" altLang="en-US" sz="1600" dirty="0"/>
              <a:t> population by each year</a:t>
            </a:r>
          </a:p>
          <a:p>
            <a:pPr marL="457200" indent="-457200">
              <a:buAutoNum type="arabicPeriod" startAt="4"/>
            </a:pPr>
            <a:endParaRPr lang="en-US" altLang="ko-Kore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D95D9-1A26-3E1B-BF60-EF5A1D6B2E5F}"/>
              </a:ext>
            </a:extLst>
          </p:cNvPr>
          <p:cNvSpPr txBox="1"/>
          <p:nvPr/>
        </p:nvSpPr>
        <p:spPr>
          <a:xfrm>
            <a:off x="7432766" y="535577"/>
            <a:ext cx="319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중계열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awareness</a:t>
            </a:r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E399F0-2A3A-5757-A6EB-F5F0E5125F03}"/>
              </a:ext>
            </a:extLst>
          </p:cNvPr>
          <p:cNvGrpSpPr/>
          <p:nvPr/>
        </p:nvGrpSpPr>
        <p:grpSpPr>
          <a:xfrm>
            <a:off x="2478014" y="1099641"/>
            <a:ext cx="6944626" cy="2651739"/>
            <a:chOff x="2064126" y="1099641"/>
            <a:chExt cx="7772400" cy="3296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B16BA5-4F9E-EF7F-B913-9B039EA9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126" y="1099641"/>
              <a:ext cx="7772400" cy="329667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8BA57D-ABE3-3539-2845-F7B4468D8B64}"/>
                </a:ext>
              </a:extLst>
            </p:cNvPr>
            <p:cNvSpPr/>
            <p:nvPr/>
          </p:nvSpPr>
          <p:spPr>
            <a:xfrm>
              <a:off x="3899624" y="1101631"/>
              <a:ext cx="515621" cy="329468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3CDAB-D1D8-FB24-DA50-32A06193575E}"/>
                </a:ext>
              </a:extLst>
            </p:cNvPr>
            <p:cNvSpPr txBox="1"/>
            <p:nvPr/>
          </p:nvSpPr>
          <p:spPr>
            <a:xfrm>
              <a:off x="3836809" y="1617761"/>
              <a:ext cx="22200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rgbClr val="0070C0"/>
                  </a:solidFill>
                </a:rPr>
                <a:t>Target variable</a:t>
              </a:r>
              <a:endParaRPr kumimoji="1" lang="ko-Kore-KR" altLang="en-US" sz="11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24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Future Features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Part 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121106" y="5170282"/>
            <a:ext cx="9949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Schoolage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 :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2000" dirty="0">
                <a:solidFill>
                  <a:srgbClr val="3A3838"/>
                </a:solidFill>
                <a:latin typeface="Montserrat SemiBold"/>
              </a:rPr>
              <a:t>Use dataset in</a:t>
            </a:r>
            <a:r>
              <a:rPr lang="ko-KR" altLang="en-US" sz="2000" dirty="0">
                <a:solidFill>
                  <a:srgbClr val="3A3838"/>
                </a:solidFill>
                <a:latin typeface="Montserrat SemiBold"/>
              </a:rPr>
              <a:t> </a:t>
            </a:r>
            <a:r>
              <a:rPr lang="en-US" altLang="en-US" sz="2000" dirty="0"/>
              <a:t>STATISTICS KOREA</a:t>
            </a:r>
            <a:r>
              <a:rPr lang="ko-KR" altLang="en-US" sz="2000" dirty="0">
                <a:solidFill>
                  <a:srgbClr val="3A3838"/>
                </a:solidFill>
                <a:latin typeface="Montserrat SemiBold"/>
              </a:rPr>
              <a:t> </a:t>
            </a:r>
            <a:r>
              <a:rPr lang="en-US" altLang="ko-Kore-KR" sz="2000" dirty="0">
                <a:solidFill>
                  <a:srgbClr val="3A3838"/>
                </a:solidFill>
                <a:latin typeface="Montserrat SemiBold"/>
              </a:rPr>
              <a:t> </a:t>
            </a:r>
            <a:endParaRPr kumimoji="0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83080" cy="330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BC37A-73CD-6919-2564-6ABA290F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06" y="4523120"/>
            <a:ext cx="7772400" cy="163943"/>
          </a:xfrm>
          <a:prstGeom prst="rect">
            <a:avLst/>
          </a:prstGeom>
        </p:spPr>
      </p:pic>
      <p:pic>
        <p:nvPicPr>
          <p:cNvPr id="1026" name="Picture 2" descr="통계청로고 – DeepSearch">
            <a:extLst>
              <a:ext uri="{FF2B5EF4-FFF2-40B4-BE49-F238E27FC236}">
                <a16:creationId xmlns:a16="http://schemas.microsoft.com/office/drawing/2014/main" id="{165A8C82-95C8-0831-7DE5-ED1BEB81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46" y="5782755"/>
            <a:ext cx="2326952" cy="9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2DF1D0B-D465-93D2-82A6-755B37FD613F}"/>
              </a:ext>
            </a:extLst>
          </p:cNvPr>
          <p:cNvSpPr/>
          <p:nvPr/>
        </p:nvSpPr>
        <p:spPr>
          <a:xfrm>
            <a:off x="444137" y="6143080"/>
            <a:ext cx="11390811" cy="479789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164648" y="4797619"/>
            <a:ext cx="9949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b="1" dirty="0"/>
              <a:t>The number to be admitted / </a:t>
            </a:r>
            <a:r>
              <a:rPr lang="en-US" altLang="en-US" sz="2000" b="1" dirty="0"/>
              <a:t>Government financial support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awareness</a:t>
            </a:r>
            <a:r>
              <a:rPr lang="en-US" altLang="en-US" sz="2000" b="1" dirty="0"/>
              <a:t> : </a:t>
            </a:r>
          </a:p>
          <a:p>
            <a:pPr algn="ctr"/>
            <a:endParaRPr lang="en-US" altLang="ko-Kore-KR" sz="2000" b="1" dirty="0"/>
          </a:p>
          <a:p>
            <a:pPr algn="ctr"/>
            <a:r>
              <a:rPr lang="en-US" altLang="ko-Kore-KR" sz="2000" dirty="0"/>
              <a:t>Maintain the last data(2021)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83080" cy="330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B3667-F9A2-B34D-F38E-B9365863DAF4}"/>
              </a:ext>
            </a:extLst>
          </p:cNvPr>
          <p:cNvSpPr txBox="1"/>
          <p:nvPr/>
        </p:nvSpPr>
        <p:spPr>
          <a:xfrm>
            <a:off x="675698" y="6195332"/>
            <a:ext cx="200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Why?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AE44-4158-2CD4-CBEC-FDF0315D9BE0}"/>
              </a:ext>
            </a:extLst>
          </p:cNvPr>
          <p:cNvSpPr txBox="1"/>
          <p:nvPr/>
        </p:nvSpPr>
        <p:spPr>
          <a:xfrm>
            <a:off x="2683510" y="6195332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To find the change of competition rate in same condition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18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982385" y="4489243"/>
            <a:ext cx="79358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1600" dirty="0"/>
              <a:t>Total fertility rate / Net mover / Immigration :</a:t>
            </a:r>
          </a:p>
          <a:p>
            <a:pPr algn="ctr"/>
            <a:endParaRPr lang="en-US" altLang="ko-Kore-KR" sz="1600" dirty="0"/>
          </a:p>
          <a:p>
            <a:pPr algn="ctr"/>
            <a:r>
              <a:rPr lang="en-US" altLang="ko-Kore-KR" sz="1600" dirty="0"/>
              <a:t>Calculate average of difference between 2 years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en-US" altLang="ko-KR" sz="1600" b="1" dirty="0"/>
              <a:t>{((2019-2020)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(2020-2021))/2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}</a:t>
            </a:r>
            <a:endParaRPr lang="en-US" altLang="ko-Kore-KR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72400" cy="32966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EB4CB-B525-D21A-467A-01060BD2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/>
          <a:stretch/>
        </p:blipFill>
        <p:spPr>
          <a:xfrm>
            <a:off x="-13063" y="5659393"/>
            <a:ext cx="12232496" cy="351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103590-293E-D8E5-5EEA-5A3B047F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81" y="6084959"/>
            <a:ext cx="12232496" cy="325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174D8E-B3A8-0F29-8BD0-4A006C918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782" y="6483945"/>
            <a:ext cx="12246215" cy="2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2959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Data Distribution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4EBDA-4063-F553-7535-437D3219EB43}"/>
              </a:ext>
            </a:extLst>
          </p:cNvPr>
          <p:cNvSpPr txBox="1"/>
          <p:nvPr/>
        </p:nvSpPr>
        <p:spPr>
          <a:xfrm>
            <a:off x="1807646" y="2300821"/>
            <a:ext cx="8510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 err="1">
                <a:solidFill>
                  <a:schemeClr val="accent4"/>
                </a:solidFill>
              </a:rPr>
              <a:t>X_trainval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X_test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y_trainval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y_test</a:t>
            </a:r>
            <a:r>
              <a:rPr lang="en-US" altLang="ko-KR" sz="3000" spc="-300" dirty="0">
                <a:solidFill>
                  <a:schemeClr val="accent4"/>
                </a:solidFill>
              </a:rPr>
              <a:t> for </a:t>
            </a:r>
            <a:r>
              <a:rPr lang="en-US" altLang="ko-KR" sz="3000" u="sng" spc="-300" dirty="0">
                <a:solidFill>
                  <a:schemeClr val="accent4"/>
                </a:solidFill>
              </a:rPr>
              <a:t>model training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299C02-1281-34BD-88F5-C57E905172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74" y="5502013"/>
            <a:ext cx="7772400" cy="5239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CAD2AB-0C81-20F0-7402-8614C531ADAD}"/>
              </a:ext>
            </a:extLst>
          </p:cNvPr>
          <p:cNvSpPr txBox="1"/>
          <p:nvPr/>
        </p:nvSpPr>
        <p:spPr>
          <a:xfrm>
            <a:off x="1807646" y="3713503"/>
            <a:ext cx="8587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 err="1">
                <a:solidFill>
                  <a:schemeClr val="accent4"/>
                </a:solidFill>
              </a:rPr>
              <a:t>X_train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X_valid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y_train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y_valid</a:t>
            </a:r>
            <a:r>
              <a:rPr lang="en-US" altLang="ko-KR" sz="3000" spc="-300" dirty="0">
                <a:solidFill>
                  <a:schemeClr val="accent4"/>
                </a:solidFill>
              </a:rPr>
              <a:t> for deriving </a:t>
            </a:r>
            <a:r>
              <a:rPr lang="en-US" altLang="ko-KR" sz="3000" u="sng" spc="-300" dirty="0">
                <a:solidFill>
                  <a:schemeClr val="accent4"/>
                </a:solidFill>
              </a:rPr>
              <a:t>final result</a:t>
            </a:r>
          </a:p>
          <a:p>
            <a:r>
              <a:rPr lang="en-US" altLang="ko-KR" sz="3000" u="sng" spc="-300" dirty="0">
                <a:solidFill>
                  <a:schemeClr val="accent4"/>
                </a:solidFill>
              </a:rPr>
              <a:t>from model training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B21A00-B6D0-0CD3-4C4E-E04DCC02623C}"/>
              </a:ext>
            </a:extLst>
          </p:cNvPr>
          <p:cNvCxnSpPr>
            <a:cxnSpLocks/>
          </p:cNvCxnSpPr>
          <p:nvPr/>
        </p:nvCxnSpPr>
        <p:spPr>
          <a:xfrm>
            <a:off x="1911537" y="2854819"/>
            <a:ext cx="1590455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A0998E-7AFF-0D23-B17B-8B9848A48947}"/>
              </a:ext>
            </a:extLst>
          </p:cNvPr>
          <p:cNvCxnSpPr>
            <a:cxnSpLocks/>
          </p:cNvCxnSpPr>
          <p:nvPr/>
        </p:nvCxnSpPr>
        <p:spPr>
          <a:xfrm>
            <a:off x="4622819" y="2854819"/>
            <a:ext cx="1590455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Down Arrow 23">
            <a:extLst>
              <a:ext uri="{FF2B5EF4-FFF2-40B4-BE49-F238E27FC236}">
                <a16:creationId xmlns:a16="http://schemas.microsoft.com/office/drawing/2014/main" id="{42397D4F-A008-EAB1-F76E-E209A9266901}"/>
              </a:ext>
            </a:extLst>
          </p:cNvPr>
          <p:cNvSpPr/>
          <p:nvPr/>
        </p:nvSpPr>
        <p:spPr>
          <a:xfrm>
            <a:off x="2436304" y="2924155"/>
            <a:ext cx="434926" cy="5168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E37B8428-0FAA-DC9B-1EA6-9BA6B233296F}"/>
              </a:ext>
            </a:extLst>
          </p:cNvPr>
          <p:cNvSpPr/>
          <p:nvPr/>
        </p:nvSpPr>
        <p:spPr>
          <a:xfrm>
            <a:off x="5200583" y="2927832"/>
            <a:ext cx="434926" cy="5168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81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926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Overall Pipeline Design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C04E2-31DB-D3BC-9FB8-089768673CD4}"/>
              </a:ext>
            </a:extLst>
          </p:cNvPr>
          <p:cNvSpPr/>
          <p:nvPr/>
        </p:nvSpPr>
        <p:spPr>
          <a:xfrm>
            <a:off x="1266859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0A834-C314-B21F-9E84-857AE95C418E}"/>
              </a:ext>
            </a:extLst>
          </p:cNvPr>
          <p:cNvSpPr/>
          <p:nvPr/>
        </p:nvSpPr>
        <p:spPr>
          <a:xfrm>
            <a:off x="4595192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750B31F-6862-7D7F-70C9-1C40E31ADAE6}"/>
              </a:ext>
            </a:extLst>
          </p:cNvPr>
          <p:cNvCxnSpPr>
            <a:stCxn id="2" idx="2"/>
            <a:endCxn id="8" idx="2"/>
          </p:cNvCxnSpPr>
          <p:nvPr/>
        </p:nvCxnSpPr>
        <p:spPr>
          <a:xfrm rot="16200000" flipH="1">
            <a:off x="4431834" y="985013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EE92-2638-271C-5F2D-562489EAD9D6}"/>
              </a:ext>
            </a:extLst>
          </p:cNvPr>
          <p:cNvSpPr/>
          <p:nvPr/>
        </p:nvSpPr>
        <p:spPr>
          <a:xfrm>
            <a:off x="2937375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4E06D-4967-80F9-A2FD-E9978A9E6694}"/>
              </a:ext>
            </a:extLst>
          </p:cNvPr>
          <p:cNvCxnSpPr>
            <a:stCxn id="13" idx="0"/>
          </p:cNvCxnSpPr>
          <p:nvPr/>
        </p:nvCxnSpPr>
        <p:spPr>
          <a:xfrm flipV="1">
            <a:off x="4438184" y="3126258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3E6DC-C00B-11B4-733F-970B62296908}"/>
              </a:ext>
            </a:extLst>
          </p:cNvPr>
          <p:cNvSpPr/>
          <p:nvPr/>
        </p:nvSpPr>
        <p:spPr>
          <a:xfrm>
            <a:off x="6225416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04F6D0A-B150-D290-4508-1BDE9ADDD99E}"/>
              </a:ext>
            </a:extLst>
          </p:cNvPr>
          <p:cNvCxnSpPr/>
          <p:nvPr/>
        </p:nvCxnSpPr>
        <p:spPr>
          <a:xfrm rot="16200000" flipH="1">
            <a:off x="6096000" y="2270750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128F1A87-A27E-E222-2782-523CE976D015}"/>
              </a:ext>
            </a:extLst>
          </p:cNvPr>
          <p:cNvSpPr/>
          <p:nvPr/>
        </p:nvSpPr>
        <p:spPr>
          <a:xfrm>
            <a:off x="5771320" y="4587310"/>
            <a:ext cx="649357" cy="77525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F3861-F3C1-2B9F-E084-290F2D6C5B1C}"/>
              </a:ext>
            </a:extLst>
          </p:cNvPr>
          <p:cNvSpPr txBox="1"/>
          <p:nvPr/>
        </p:nvSpPr>
        <p:spPr>
          <a:xfrm>
            <a:off x="5053024" y="5483253"/>
            <a:ext cx="2098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Best Model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449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Numerical Variables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7" y="2032871"/>
            <a:ext cx="10259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Columns</a:t>
            </a:r>
          </a:p>
          <a:p>
            <a:endParaRPr lang="en-US" altLang="ko-KR" sz="2400" dirty="0">
              <a:effectLst/>
            </a:endParaRPr>
          </a:p>
          <a:p>
            <a:r>
              <a:rPr lang="en-US" altLang="ko-KR" sz="2000" dirty="0">
                <a:effectLst/>
              </a:rPr>
              <a:t>'</a:t>
            </a:r>
            <a:r>
              <a:rPr lang="ko-KR" altLang="en-US" sz="2000" dirty="0">
                <a:effectLst/>
              </a:rPr>
              <a:t>모집인원</a:t>
            </a:r>
            <a:r>
              <a:rPr lang="en-US" altLang="ko-KR" sz="2000" dirty="0">
                <a:effectLst/>
              </a:rPr>
              <a:t>_</a:t>
            </a:r>
            <a:r>
              <a:rPr lang="ko-KR" altLang="en-US" sz="2000" dirty="0">
                <a:effectLst/>
              </a:rPr>
              <a:t>학부</a:t>
            </a:r>
            <a:r>
              <a:rPr lang="en-US" altLang="ko-KR" sz="2000" dirty="0">
                <a:effectLst/>
              </a:rPr>
              <a:t>_</a:t>
            </a:r>
            <a:r>
              <a:rPr lang="ko-KR" altLang="en-US" sz="2000" dirty="0">
                <a:effectLst/>
              </a:rPr>
              <a:t>계</a:t>
            </a:r>
            <a:r>
              <a:rPr lang="en-US" altLang="ko-KR" sz="2000" dirty="0">
                <a:effectLst/>
              </a:rPr>
              <a:t>','</a:t>
            </a:r>
            <a:r>
              <a:rPr lang="en-GB" sz="2000" dirty="0">
                <a:effectLst/>
              </a:rPr>
              <a:t>Total_fertility_rate','Net_Mover','immigration','</a:t>
            </a:r>
            <a:r>
              <a:rPr lang="en-GB" sz="2000" dirty="0" err="1">
                <a:effectLst/>
              </a:rPr>
              <a:t>schoolage</a:t>
            </a:r>
            <a:r>
              <a:rPr lang="en-GB" sz="2000" dirty="0">
                <a:effectLst/>
              </a:rPr>
              <a:t>'</a:t>
            </a:r>
            <a:endParaRPr lang="en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52FEB-C30B-8240-C357-627B6A6BE080}"/>
              </a:ext>
            </a:extLst>
          </p:cNvPr>
          <p:cNvSpPr txBox="1"/>
          <p:nvPr/>
        </p:nvSpPr>
        <p:spPr>
          <a:xfrm>
            <a:off x="869950" y="3846047"/>
            <a:ext cx="42961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u="sng" dirty="0" err="1">
                <a:effectLst/>
              </a:rPr>
              <a:t>PolynomialFeatures</a:t>
            </a:r>
            <a:r>
              <a:rPr lang="en-GB" altLang="ko-KR" dirty="0">
                <a:effectLst/>
              </a:rPr>
              <a:t> with degree 2</a:t>
            </a:r>
          </a:p>
          <a:p>
            <a:pPr algn="ctr"/>
            <a:r>
              <a:rPr lang="en-GB" dirty="0"/>
              <a:t>+</a:t>
            </a:r>
          </a:p>
          <a:p>
            <a:pPr algn="ctr"/>
            <a:r>
              <a:rPr lang="en-GB" u="sng" dirty="0" err="1"/>
              <a:t>StandardScaler</a:t>
            </a:r>
            <a:endParaRPr lang="en-KR" u="sng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4619228-5BB3-3DD0-2A69-EF7E799C41AC}"/>
              </a:ext>
            </a:extLst>
          </p:cNvPr>
          <p:cNvSpPr/>
          <p:nvPr/>
        </p:nvSpPr>
        <p:spPr>
          <a:xfrm>
            <a:off x="5408512" y="3980423"/>
            <a:ext cx="1182757" cy="65457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B4DAC-AD52-44FE-70DA-D9DE74CBFE79}"/>
              </a:ext>
            </a:extLst>
          </p:cNvPr>
          <p:cNvSpPr txBox="1"/>
          <p:nvPr/>
        </p:nvSpPr>
        <p:spPr>
          <a:xfrm>
            <a:off x="6946071" y="4107656"/>
            <a:ext cx="4296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2000" dirty="0">
                <a:effectLst/>
              </a:rPr>
              <a:t>Pipeline(</a:t>
            </a:r>
            <a:r>
              <a:rPr lang="en-GB" altLang="ko-KR" sz="2000" dirty="0" err="1">
                <a:effectLst/>
              </a:rPr>
              <a:t>num_transformer</a:t>
            </a:r>
            <a:r>
              <a:rPr lang="en-GB" altLang="ko-KR" sz="2000" dirty="0">
                <a:effectLst/>
              </a:rPr>
              <a:t>)</a:t>
            </a:r>
            <a:endParaRPr lang="en-KR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D78E1E-6EC9-37A0-7644-70BACE1A0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620042"/>
            <a:ext cx="7772400" cy="4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659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Categorical Variables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7" y="2032871"/>
            <a:ext cx="10259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Columns</a:t>
            </a:r>
          </a:p>
          <a:p>
            <a:endParaRPr lang="en-US" altLang="ko-KR" sz="2400" dirty="0">
              <a:effectLst/>
            </a:endParaRPr>
          </a:p>
          <a:p>
            <a:r>
              <a:rPr lang="en-US" altLang="ko-KR" sz="2000" dirty="0">
                <a:effectLst/>
              </a:rPr>
              <a:t>'</a:t>
            </a:r>
            <a:r>
              <a:rPr lang="ko-KR" altLang="en-US" sz="2000" dirty="0">
                <a:effectLst/>
              </a:rPr>
              <a:t>연도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>
                <a:effectLst/>
              </a:rPr>
              <a:t>시도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 err="1">
                <a:effectLst/>
              </a:rPr>
              <a:t>대계열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 err="1">
                <a:effectLst/>
              </a:rPr>
              <a:t>중계열</a:t>
            </a:r>
            <a:r>
              <a:rPr lang="en-US" altLang="ko-KR" sz="2000" dirty="0">
                <a:effectLst/>
              </a:rPr>
              <a:t>','</a:t>
            </a:r>
            <a:r>
              <a:rPr lang="en-GB" sz="2000" dirty="0">
                <a:effectLst/>
              </a:rPr>
              <a:t>Gov_</a:t>
            </a:r>
            <a:r>
              <a:rPr lang="en-GB" sz="2000" dirty="0" err="1">
                <a:effectLst/>
              </a:rPr>
              <a:t>Spnsorship</a:t>
            </a:r>
            <a:r>
              <a:rPr lang="en-GB" sz="2000" dirty="0">
                <a:effectLst/>
              </a:rPr>
              <a:t>','awareness'</a:t>
            </a:r>
            <a:endParaRPr lang="en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52FEB-C30B-8240-C357-627B6A6BE080}"/>
              </a:ext>
            </a:extLst>
          </p:cNvPr>
          <p:cNvSpPr txBox="1"/>
          <p:nvPr/>
        </p:nvSpPr>
        <p:spPr>
          <a:xfrm>
            <a:off x="869950" y="4123045"/>
            <a:ext cx="429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u="sng" dirty="0" err="1">
                <a:effectLst/>
              </a:rPr>
              <a:t>OneHoeEncoder</a:t>
            </a:r>
            <a:endParaRPr lang="en-KR" u="sng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4619228-5BB3-3DD0-2A69-EF7E799C41AC}"/>
              </a:ext>
            </a:extLst>
          </p:cNvPr>
          <p:cNvSpPr/>
          <p:nvPr/>
        </p:nvSpPr>
        <p:spPr>
          <a:xfrm>
            <a:off x="5408512" y="3980423"/>
            <a:ext cx="1182757" cy="65457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B4DAC-AD52-44FE-70DA-D9DE74CBFE79}"/>
              </a:ext>
            </a:extLst>
          </p:cNvPr>
          <p:cNvSpPr txBox="1"/>
          <p:nvPr/>
        </p:nvSpPr>
        <p:spPr>
          <a:xfrm>
            <a:off x="6946071" y="4107656"/>
            <a:ext cx="4296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2000" dirty="0">
                <a:effectLst/>
              </a:rPr>
              <a:t>Pipeline(</a:t>
            </a:r>
            <a:r>
              <a:rPr lang="en-GB" altLang="ko-KR" sz="2000" dirty="0" err="1">
                <a:effectLst/>
              </a:rPr>
              <a:t>cat_transformer</a:t>
            </a:r>
            <a:r>
              <a:rPr lang="en-GB" altLang="ko-KR" sz="2000" dirty="0">
                <a:effectLst/>
              </a:rPr>
              <a:t>)</a:t>
            </a:r>
            <a:endParaRPr lang="en-K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1FCC4-2DDE-9586-345C-FA3AB824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90" y="5397611"/>
            <a:ext cx="7315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6134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 err="1">
                <a:solidFill>
                  <a:schemeClr val="accent4"/>
                </a:solidFill>
              </a:rPr>
              <a:t>ColumnTransformer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8" y="1647994"/>
            <a:ext cx="1025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2000" dirty="0"/>
              <a:t>Combining each categorical and numerical pipelines</a:t>
            </a:r>
            <a:endParaRPr lang="en-KR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564395-898C-7B7C-C8A1-D0B0036F1910}"/>
              </a:ext>
            </a:extLst>
          </p:cNvPr>
          <p:cNvSpPr/>
          <p:nvPr/>
        </p:nvSpPr>
        <p:spPr>
          <a:xfrm>
            <a:off x="1346372" y="2489872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CACE7-21B0-AE6D-826D-45AB35343160}"/>
              </a:ext>
            </a:extLst>
          </p:cNvPr>
          <p:cNvSpPr/>
          <p:nvPr/>
        </p:nvSpPr>
        <p:spPr>
          <a:xfrm>
            <a:off x="4674705" y="2489872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8F17B9E-EA10-93A9-D0AE-3DC6FFDA012F}"/>
              </a:ext>
            </a:extLst>
          </p:cNvPr>
          <p:cNvCxnSpPr>
            <a:stCxn id="2" idx="2"/>
            <a:endCxn id="9" idx="2"/>
          </p:cNvCxnSpPr>
          <p:nvPr/>
        </p:nvCxnSpPr>
        <p:spPr>
          <a:xfrm rot="16200000" flipH="1">
            <a:off x="4511347" y="1471749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D1F56-B587-9375-FF12-D7FC1A511473}"/>
              </a:ext>
            </a:extLst>
          </p:cNvPr>
          <p:cNvSpPr/>
          <p:nvPr/>
        </p:nvSpPr>
        <p:spPr>
          <a:xfrm>
            <a:off x="3016888" y="3781959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A2A29-E572-1B0E-D253-29FCCDF15857}"/>
              </a:ext>
            </a:extLst>
          </p:cNvPr>
          <p:cNvCxnSpPr>
            <a:stCxn id="12" idx="0"/>
          </p:cNvCxnSpPr>
          <p:nvPr/>
        </p:nvCxnSpPr>
        <p:spPr>
          <a:xfrm flipV="1">
            <a:off x="4517697" y="3612994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C6443E-3C32-A869-4F7E-ECB0C8D0C079}"/>
              </a:ext>
            </a:extLst>
          </p:cNvPr>
          <p:cNvSpPr txBox="1"/>
          <p:nvPr/>
        </p:nvSpPr>
        <p:spPr>
          <a:xfrm>
            <a:off x="1943365" y="2202677"/>
            <a:ext cx="180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400" dirty="0" err="1">
                <a:solidFill>
                  <a:schemeClr val="accent6">
                    <a:lumMod val="10000"/>
                  </a:schemeClr>
                </a:solidFill>
              </a:rPr>
              <a:t>num_transformer</a:t>
            </a:r>
            <a:endParaRPr lang="en-GB" altLang="ko-KR" sz="1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59E5D-8DAB-FB47-B748-1764B04F3EDE}"/>
              </a:ext>
            </a:extLst>
          </p:cNvPr>
          <p:cNvSpPr txBox="1"/>
          <p:nvPr/>
        </p:nvSpPr>
        <p:spPr>
          <a:xfrm>
            <a:off x="5324712" y="2202678"/>
            <a:ext cx="1714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400" dirty="0" err="1">
                <a:solidFill>
                  <a:schemeClr val="accent6">
                    <a:lumMod val="10000"/>
                  </a:schemeClr>
                </a:solidFill>
              </a:rPr>
              <a:t>cat_transformer</a:t>
            </a:r>
            <a:endParaRPr lang="en-GB" altLang="ko-KR" sz="14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57AC4-390D-7AF8-E2C2-AD24062293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23" y="4809897"/>
            <a:ext cx="7772400" cy="16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contents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286428" y="5400524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Future Features</a:t>
            </a:r>
            <a:endParaRPr lang="ko-KR" altLang="en-US" sz="2400" spc="-3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211661" y="5400524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Data sources</a:t>
            </a:r>
            <a:endParaRPr lang="ko-KR" altLang="en-US" sz="2400" spc="-3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596685" y="5400524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Purpose of analysis</a:t>
            </a:r>
            <a:endParaRPr lang="ko-KR" altLang="en-US" sz="2400" spc="-3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EB6A72-AC56-7ED7-DA84-5A1D8FE672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46" y="2196095"/>
            <a:ext cx="2630906" cy="2630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CF7E1-7C0A-4DD0-3AD5-E14433EB13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346" y="2279147"/>
            <a:ext cx="2299705" cy="22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89CCF-9218-E0F8-EDE1-B5337747A88D}"/>
              </a:ext>
            </a:extLst>
          </p:cNvPr>
          <p:cNvSpPr/>
          <p:nvPr/>
        </p:nvSpPr>
        <p:spPr>
          <a:xfrm>
            <a:off x="275016" y="1548447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9CE56-F8F8-6946-9817-26A955328AD2}"/>
              </a:ext>
            </a:extLst>
          </p:cNvPr>
          <p:cNvSpPr/>
          <p:nvPr/>
        </p:nvSpPr>
        <p:spPr>
          <a:xfrm>
            <a:off x="3603349" y="1548447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4355DD5-A48B-7A8C-4F66-626A4B68EF19}"/>
              </a:ext>
            </a:extLst>
          </p:cNvPr>
          <p:cNvCxnSpPr>
            <a:stCxn id="14" idx="2"/>
            <a:endCxn id="15" idx="2"/>
          </p:cNvCxnSpPr>
          <p:nvPr/>
        </p:nvCxnSpPr>
        <p:spPr>
          <a:xfrm rot="16200000" flipH="1">
            <a:off x="3439991" y="530324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CE006-3555-1248-B5BB-C8D8C6072B8D}"/>
              </a:ext>
            </a:extLst>
          </p:cNvPr>
          <p:cNvSpPr/>
          <p:nvPr/>
        </p:nvSpPr>
        <p:spPr>
          <a:xfrm>
            <a:off x="1945532" y="2840534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1A6D4B-D0CE-AD2F-3D51-4A88305C5BD9}"/>
              </a:ext>
            </a:extLst>
          </p:cNvPr>
          <p:cNvCxnSpPr>
            <a:stCxn id="17" idx="0"/>
          </p:cNvCxnSpPr>
          <p:nvPr/>
        </p:nvCxnSpPr>
        <p:spPr>
          <a:xfrm flipV="1">
            <a:off x="3446341" y="2671569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331EB-5ACF-94EE-16B9-372A0B7C7C08}"/>
              </a:ext>
            </a:extLst>
          </p:cNvPr>
          <p:cNvSpPr/>
          <p:nvPr/>
        </p:nvSpPr>
        <p:spPr>
          <a:xfrm>
            <a:off x="5233573" y="2840534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9A6163A-4EE3-6A13-6002-068A13DF7EEE}"/>
              </a:ext>
            </a:extLst>
          </p:cNvPr>
          <p:cNvCxnSpPr/>
          <p:nvPr/>
        </p:nvCxnSpPr>
        <p:spPr>
          <a:xfrm rot="16200000" flipH="1">
            <a:off x="5104157" y="1816061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4A1942A-2252-4D33-1312-E701BA288F87}"/>
              </a:ext>
            </a:extLst>
          </p:cNvPr>
          <p:cNvSpPr/>
          <p:nvPr/>
        </p:nvSpPr>
        <p:spPr>
          <a:xfrm>
            <a:off x="4752700" y="2594541"/>
            <a:ext cx="4184649" cy="1138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E04D-D91F-B580-AB44-7C57F286E78F}"/>
              </a:ext>
            </a:extLst>
          </p:cNvPr>
          <p:cNvSpPr txBox="1"/>
          <p:nvPr/>
        </p:nvSpPr>
        <p:spPr>
          <a:xfrm>
            <a:off x="7663741" y="4420731"/>
            <a:ext cx="42126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ko-KR" sz="2000" dirty="0" err="1"/>
              <a:t>LinearRegression</a:t>
            </a:r>
            <a:endParaRPr lang="en-GB" altLang="ko-KR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LassoRegression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RidgeRegression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GradientBoostingRegressor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RandomForestRegressor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SupportVectorRegression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/>
              <a:t>Kernel Ridge Regression</a:t>
            </a:r>
            <a:endParaRPr lang="en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D124E6-3E18-07FD-6550-DDD15D92B365}"/>
              </a:ext>
            </a:extLst>
          </p:cNvPr>
          <p:cNvSpPr txBox="1"/>
          <p:nvPr/>
        </p:nvSpPr>
        <p:spPr>
          <a:xfrm>
            <a:off x="4630921" y="4631295"/>
            <a:ext cx="2103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accent4"/>
                </a:solidFill>
              </a:rPr>
              <a:t>Model : Regression</a:t>
            </a:r>
          </a:p>
          <a:p>
            <a:r>
              <a:rPr lang="en-US" altLang="ko-KR" sz="2000" spc="-300" dirty="0">
                <a:solidFill>
                  <a:schemeClr val="accent4"/>
                </a:solidFill>
              </a:rPr>
              <a:t>Evaluation : R2 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3577F064-1AC5-2FEF-EA9E-E634909A5B1B}"/>
              </a:ext>
            </a:extLst>
          </p:cNvPr>
          <p:cNvSpPr/>
          <p:nvPr/>
        </p:nvSpPr>
        <p:spPr>
          <a:xfrm>
            <a:off x="7479102" y="4502793"/>
            <a:ext cx="369277" cy="21647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21E5113-9D9D-E5B5-7FE6-6AFCD85024BD}"/>
              </a:ext>
            </a:extLst>
          </p:cNvPr>
          <p:cNvSpPr/>
          <p:nvPr/>
        </p:nvSpPr>
        <p:spPr>
          <a:xfrm>
            <a:off x="6604967" y="4703848"/>
            <a:ext cx="694826" cy="28139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5C548-E234-A8FF-EBBD-23AE38F0E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5585146"/>
            <a:ext cx="3873256" cy="284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06978-0CFE-01C6-2CCB-3A90BBBDF50A}"/>
              </a:ext>
            </a:extLst>
          </p:cNvPr>
          <p:cNvSpPr txBox="1"/>
          <p:nvPr/>
        </p:nvSpPr>
        <p:spPr>
          <a:xfrm>
            <a:off x="1346611" y="4785183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err="1">
                <a:solidFill>
                  <a:schemeClr val="accent4"/>
                </a:solidFill>
              </a:rPr>
              <a:t>Kfold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US" altLang="ko-KR" sz="2000" spc="-300" dirty="0" err="1">
                <a:solidFill>
                  <a:schemeClr val="accent4"/>
                </a:solidFill>
              </a:rPr>
              <a:t>Gridsearch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0B6D2490-1186-2F2B-C411-B1AB044EEA31}"/>
              </a:ext>
            </a:extLst>
          </p:cNvPr>
          <p:cNvSpPr/>
          <p:nvPr/>
        </p:nvSpPr>
        <p:spPr>
          <a:xfrm>
            <a:off x="3711418" y="4798432"/>
            <a:ext cx="386861" cy="386861"/>
          </a:xfrm>
          <a:prstGeom prst="plus">
            <a:avLst>
              <a:gd name="adj" fmla="val 386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51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EFBD00A-0EB4-71FD-76E5-CDAA764E3E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0" y="2173639"/>
            <a:ext cx="6362214" cy="39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404197"/>
            <a:ext cx="3313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1. Linear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03B545-8BCD-AC06-7750-38181DA31A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670" y="2657201"/>
            <a:ext cx="6362214" cy="528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5F1A32-F91A-55BD-EA46-3AC20AC3A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61" y="3333264"/>
            <a:ext cx="3086100" cy="292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39816" y="3288117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667049" y="3965718"/>
            <a:ext cx="3302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2. Lasso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870CDE-8FEF-1552-04FC-445CB31687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6" y="4635351"/>
            <a:ext cx="6164934" cy="8982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DE2C50-F3F6-BAF7-5DEB-A0A9BFA3B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61" y="5702394"/>
            <a:ext cx="2781300" cy="254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806072" y="5615618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8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404197"/>
            <a:ext cx="3353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3. Ridge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07049" y="292777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583709" y="3562764"/>
            <a:ext cx="509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4. 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GradientBoostingRegressor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718873" y="590940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17B38-D2B6-21D9-9EC0-E37CBA4F69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3" y="2032409"/>
            <a:ext cx="7196931" cy="783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A1F21-319E-5FD3-4AA8-86989F4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2975425"/>
            <a:ext cx="27559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3FF4C-BDEE-46CE-A1C3-E3254F372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3" y="4197644"/>
            <a:ext cx="6526823" cy="16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31618B-4FB0-638E-D084-970C3EAB9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78" y="5976108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218449"/>
            <a:ext cx="46346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5.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RandomForestRegressor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18772" y="347889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627671" y="3987351"/>
            <a:ext cx="4581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6. 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SupportVectorRegressor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952914" y="624447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36D04-F2D7-9C78-3B8B-92689F4AD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772447"/>
            <a:ext cx="6016869" cy="1660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DAEAD-66A9-9CC4-56D6-A476B948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3551954"/>
            <a:ext cx="2260600" cy="25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DE925A-2245-EB91-438A-4FAA3889EF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4" y="4499727"/>
            <a:ext cx="5552342" cy="1670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84B817-CEDC-DEF3-C8FB-F4C9CEB2E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02" y="6361646"/>
            <a:ext cx="2540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218449"/>
            <a:ext cx="4493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7. Kernel Ridge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18772" y="347889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23A7A-749D-2617-758D-B912D2181B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742869"/>
            <a:ext cx="6348535" cy="1648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597F5-9487-0CAC-0D02-269EC46B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3527317"/>
            <a:ext cx="2463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5724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Best model with hyperparameter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C04E2-31DB-D3BC-9FB8-089768673CD4}"/>
              </a:ext>
            </a:extLst>
          </p:cNvPr>
          <p:cNvSpPr/>
          <p:nvPr/>
        </p:nvSpPr>
        <p:spPr>
          <a:xfrm>
            <a:off x="1266859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0A834-C314-B21F-9E84-857AE95C418E}"/>
              </a:ext>
            </a:extLst>
          </p:cNvPr>
          <p:cNvSpPr/>
          <p:nvPr/>
        </p:nvSpPr>
        <p:spPr>
          <a:xfrm>
            <a:off x="4595192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750B31F-6862-7D7F-70C9-1C40E31ADAE6}"/>
              </a:ext>
            </a:extLst>
          </p:cNvPr>
          <p:cNvCxnSpPr>
            <a:stCxn id="2" idx="2"/>
            <a:endCxn id="8" idx="2"/>
          </p:cNvCxnSpPr>
          <p:nvPr/>
        </p:nvCxnSpPr>
        <p:spPr>
          <a:xfrm rot="16200000" flipH="1">
            <a:off x="4431834" y="985013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EE92-2638-271C-5F2D-562489EAD9D6}"/>
              </a:ext>
            </a:extLst>
          </p:cNvPr>
          <p:cNvSpPr/>
          <p:nvPr/>
        </p:nvSpPr>
        <p:spPr>
          <a:xfrm>
            <a:off x="2937375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4E06D-4967-80F9-A2FD-E9978A9E6694}"/>
              </a:ext>
            </a:extLst>
          </p:cNvPr>
          <p:cNvCxnSpPr>
            <a:stCxn id="13" idx="0"/>
          </p:cNvCxnSpPr>
          <p:nvPr/>
        </p:nvCxnSpPr>
        <p:spPr>
          <a:xfrm flipV="1">
            <a:off x="4438184" y="3126258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3E6DC-C00B-11B4-733F-970B62296908}"/>
              </a:ext>
            </a:extLst>
          </p:cNvPr>
          <p:cNvSpPr/>
          <p:nvPr/>
        </p:nvSpPr>
        <p:spPr>
          <a:xfrm>
            <a:off x="6225416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04F6D0A-B150-D290-4508-1BDE9ADDD99E}"/>
              </a:ext>
            </a:extLst>
          </p:cNvPr>
          <p:cNvCxnSpPr/>
          <p:nvPr/>
        </p:nvCxnSpPr>
        <p:spPr>
          <a:xfrm rot="16200000" flipH="1">
            <a:off x="6096000" y="2270750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128F1A87-A27E-E222-2782-523CE976D015}"/>
              </a:ext>
            </a:extLst>
          </p:cNvPr>
          <p:cNvSpPr/>
          <p:nvPr/>
        </p:nvSpPr>
        <p:spPr>
          <a:xfrm>
            <a:off x="5771320" y="4587310"/>
            <a:ext cx="649357" cy="77525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F3861-F3C1-2B9F-E084-290F2D6C5B1C}"/>
              </a:ext>
            </a:extLst>
          </p:cNvPr>
          <p:cNvSpPr txBox="1"/>
          <p:nvPr/>
        </p:nvSpPr>
        <p:spPr>
          <a:xfrm>
            <a:off x="2834904" y="5483253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Best Model : </a:t>
            </a:r>
            <a:r>
              <a:rPr lang="en-US" altLang="ko-KR" sz="3000" u="sng" spc="-300" dirty="0" err="1">
                <a:solidFill>
                  <a:schemeClr val="accent4"/>
                </a:solidFill>
              </a:rPr>
              <a:t>GradientBoostingRegressor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CA9C5-4F16-8B47-B106-0A78F2E3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0" y="6299200"/>
            <a:ext cx="75438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22BB29-900F-2F92-F4F2-CCC1023CF38C}"/>
              </a:ext>
            </a:extLst>
          </p:cNvPr>
          <p:cNvSpPr txBox="1"/>
          <p:nvPr/>
        </p:nvSpPr>
        <p:spPr>
          <a:xfrm>
            <a:off x="1266859" y="6267938"/>
            <a:ext cx="2177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spc="-150" dirty="0">
                <a:solidFill>
                  <a:schemeClr val="accent4"/>
                </a:solidFill>
              </a:rPr>
              <a:t>with hyperparameters</a:t>
            </a:r>
            <a:endParaRPr lang="ko-KR" altLang="en-US" sz="1600" u="sng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55643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Validation with validation dataset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6C79BC-D563-1CE0-6A39-58505B73C9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121877"/>
            <a:ext cx="7772400" cy="1237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914F89-D203-30BE-5121-26141514E1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9" y="3649143"/>
            <a:ext cx="4552461" cy="1681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D8E275-C3B4-556B-C621-AF2F1BAB2CA7}"/>
              </a:ext>
            </a:extLst>
          </p:cNvPr>
          <p:cNvSpPr txBox="1"/>
          <p:nvPr/>
        </p:nvSpPr>
        <p:spPr>
          <a:xfrm>
            <a:off x="2173102" y="4259055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accent4"/>
                </a:solidFill>
              </a:rPr>
              <a:t>Best Estimators</a:t>
            </a:r>
            <a:endParaRPr lang="ko-KR" altLang="en-US" sz="2400" spc="-150" dirty="0">
              <a:solidFill>
                <a:schemeClr val="accent4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9792D6-0A9A-01D2-EBF1-CB397079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69" y="5864469"/>
            <a:ext cx="3759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C8FB43-5929-83F2-867A-6032A8D72933}"/>
              </a:ext>
            </a:extLst>
          </p:cNvPr>
          <p:cNvSpPr txBox="1"/>
          <p:nvPr/>
        </p:nvSpPr>
        <p:spPr>
          <a:xfrm>
            <a:off x="2173101" y="586446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accent4"/>
                </a:solidFill>
              </a:rPr>
              <a:t>Final R2 result</a:t>
            </a:r>
            <a:endParaRPr lang="ko-KR" altLang="en-US" sz="2400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549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Predicting future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38DBEB-B708-9F11-610F-9DC4FA8DBC88}"/>
              </a:ext>
            </a:extLst>
          </p:cNvPr>
          <p:cNvSpPr txBox="1"/>
          <p:nvPr/>
        </p:nvSpPr>
        <p:spPr>
          <a:xfrm>
            <a:off x="1321997" y="2096318"/>
            <a:ext cx="927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Future dataset + Best Model with best hyperparameters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3906485-5622-2402-4D7E-861BBB327438}"/>
              </a:ext>
            </a:extLst>
          </p:cNvPr>
          <p:cNvSpPr/>
          <p:nvPr/>
        </p:nvSpPr>
        <p:spPr>
          <a:xfrm>
            <a:off x="5262924" y="2786858"/>
            <a:ext cx="457200" cy="56270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CC337-146B-A33D-11AC-5B61E9E8AC07}"/>
              </a:ext>
            </a:extLst>
          </p:cNvPr>
          <p:cNvSpPr txBox="1"/>
          <p:nvPr/>
        </p:nvSpPr>
        <p:spPr>
          <a:xfrm>
            <a:off x="869950" y="3486108"/>
            <a:ext cx="1018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Changing a type of target variable ‘</a:t>
            </a:r>
            <a:r>
              <a:rPr lang="ko-KR" altLang="en-US" sz="3000" spc="-300" dirty="0">
                <a:solidFill>
                  <a:schemeClr val="accent4"/>
                </a:solidFill>
              </a:rPr>
              <a:t>지원자</a:t>
            </a:r>
            <a:r>
              <a:rPr lang="en-US" altLang="ko-KR" sz="3000" spc="-300" dirty="0">
                <a:solidFill>
                  <a:schemeClr val="accent4"/>
                </a:solidFill>
              </a:rPr>
              <a:t>_</a:t>
            </a:r>
            <a:r>
              <a:rPr lang="ko-KR" altLang="en-US" sz="3000" spc="-300" dirty="0">
                <a:solidFill>
                  <a:schemeClr val="accent4"/>
                </a:solidFill>
              </a:rPr>
              <a:t>전체</a:t>
            </a:r>
            <a:r>
              <a:rPr lang="en-US" altLang="ko-KR" sz="3000" spc="-300" dirty="0">
                <a:solidFill>
                  <a:schemeClr val="accent4"/>
                </a:solidFill>
              </a:rPr>
              <a:t>_</a:t>
            </a:r>
            <a:r>
              <a:rPr lang="ko-KR" altLang="en-US" sz="3000" spc="-300" dirty="0">
                <a:solidFill>
                  <a:schemeClr val="accent4"/>
                </a:solidFill>
              </a:rPr>
              <a:t>계</a:t>
            </a:r>
            <a:r>
              <a:rPr lang="en-US" altLang="ko-KR" sz="3000" spc="-300" dirty="0">
                <a:solidFill>
                  <a:schemeClr val="accent4"/>
                </a:solidFill>
              </a:rPr>
              <a:t>’ into integer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70761-6049-CDE6-C877-12CFF60DFE20}"/>
              </a:ext>
            </a:extLst>
          </p:cNvPr>
          <p:cNvSpPr txBox="1"/>
          <p:nvPr/>
        </p:nvSpPr>
        <p:spPr>
          <a:xfrm>
            <a:off x="2109666" y="4810398"/>
            <a:ext cx="6506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3000" spc="-300" dirty="0">
                <a:solidFill>
                  <a:schemeClr val="accent4"/>
                </a:solidFill>
              </a:rPr>
              <a:t>Adding new column ‘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competition_rate</a:t>
            </a:r>
            <a:r>
              <a:rPr lang="en-GB" altLang="ko-KR" sz="3000" spc="-300" dirty="0">
                <a:solidFill>
                  <a:schemeClr val="accent4"/>
                </a:solidFill>
              </a:rPr>
              <a:t>’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7537A66-E68A-0E06-FFD7-0E9A73C57B09}"/>
              </a:ext>
            </a:extLst>
          </p:cNvPr>
          <p:cNvSpPr/>
          <p:nvPr/>
        </p:nvSpPr>
        <p:spPr>
          <a:xfrm>
            <a:off x="5262924" y="4113894"/>
            <a:ext cx="457200" cy="56270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132D7-A244-CD4A-BFEE-1CC2BC1F4290}"/>
              </a:ext>
            </a:extLst>
          </p:cNvPr>
          <p:cNvSpPr txBox="1"/>
          <p:nvPr/>
        </p:nvSpPr>
        <p:spPr>
          <a:xfrm>
            <a:off x="2318219" y="5298138"/>
            <a:ext cx="6346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150" dirty="0" err="1">
                <a:solidFill>
                  <a:schemeClr val="bg1">
                    <a:lumMod val="50000"/>
                  </a:schemeClr>
                </a:solidFill>
              </a:rPr>
              <a:t>competition_rate</a:t>
            </a:r>
            <a:r>
              <a:rPr lang="en-GB" altLang="ko-KR" sz="2000" spc="-15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'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지원자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전체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’ / '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모집인원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학부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'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907720" y="5667114"/>
            <a:ext cx="1037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Add latitude and longitude data to represent in map chart of  Spotfire.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E98FE5-B673-5FA6-1DCF-0742E5E4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449"/>
            <a:ext cx="6422371" cy="3904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F35F48-78E9-E8B7-EBD2-61936B55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89" y="1593844"/>
            <a:ext cx="6267011" cy="3950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7CBC0D-11EF-1D89-4079-5DD59E69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4728"/>
            <a:ext cx="12192000" cy="3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2047456" y="5667114"/>
            <a:ext cx="8097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university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competitiveness by region in 2026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D1C848-C837-D30B-7A9B-FD2461EF8056}"/>
              </a:ext>
            </a:extLst>
          </p:cNvPr>
          <p:cNvGrpSpPr/>
          <p:nvPr/>
        </p:nvGrpSpPr>
        <p:grpSpPr>
          <a:xfrm>
            <a:off x="2134347" y="1196021"/>
            <a:ext cx="7370971" cy="4465958"/>
            <a:chOff x="1587500" y="1201156"/>
            <a:chExt cx="7370971" cy="44659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6CC98C-022A-F2BB-2D90-A2D24E60D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500" y="1201156"/>
              <a:ext cx="5978712" cy="4465958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1B07B4A-1581-DAAA-6B9D-93BAC5BD66FE}"/>
                </a:ext>
              </a:extLst>
            </p:cNvPr>
            <p:cNvGrpSpPr/>
            <p:nvPr/>
          </p:nvGrpSpPr>
          <p:grpSpPr>
            <a:xfrm>
              <a:off x="7873743" y="1357604"/>
              <a:ext cx="1084728" cy="4153062"/>
              <a:chOff x="7731218" y="1331937"/>
              <a:chExt cx="1084728" cy="415306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989F8A3-BC6B-B2DE-2BF4-C769EB869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1218" y="1395413"/>
                <a:ext cx="638175" cy="406717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5A98D-FBAF-820B-532D-A10880517013}"/>
                  </a:ext>
                </a:extLst>
              </p:cNvPr>
              <p:cNvSpPr txBox="1"/>
              <p:nvPr/>
            </p:nvSpPr>
            <p:spPr>
              <a:xfrm>
                <a:off x="8268119" y="1331937"/>
                <a:ext cx="532560" cy="198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6.47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7.06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6.38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6.07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5.58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6.88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6.29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6.17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2A9FA-8306-52E2-EAB8-BAED4D85C212}"/>
                  </a:ext>
                </a:extLst>
              </p:cNvPr>
              <p:cNvSpPr txBox="1"/>
              <p:nvPr/>
            </p:nvSpPr>
            <p:spPr>
              <a:xfrm>
                <a:off x="8283386" y="3253619"/>
                <a:ext cx="532560" cy="223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7.91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5.25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6.08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8.20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6.31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6.15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4.81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7.46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6.54</a:t>
                </a:r>
                <a:endParaRPr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1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69950" y="2735926"/>
            <a:ext cx="1090839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altLang="en-US" sz="2000" dirty="0"/>
              <a:t>Year : Year information for each admission</a:t>
            </a:r>
          </a:p>
          <a:p>
            <a:pPr marL="457200" indent="-457200">
              <a:buAutoNum type="arabicPeriod"/>
            </a:pPr>
            <a:r>
              <a:rPr lang="en-GB" altLang="en-US" sz="2000" dirty="0"/>
              <a:t>Region : Region information for each school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Departmental Affiliation </a:t>
            </a:r>
            <a:r>
              <a:rPr lang="en-US" altLang="ko-KR" sz="2000" dirty="0"/>
              <a:t>(major series)</a:t>
            </a:r>
            <a:r>
              <a:rPr lang="en-GB" altLang="en-US" sz="2000" dirty="0"/>
              <a:t> : A major classification of departmental affiliations 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Departmental Affiliation </a:t>
            </a:r>
            <a:r>
              <a:rPr lang="en-US" altLang="ko-KR" sz="2000" dirty="0"/>
              <a:t>(</a:t>
            </a:r>
            <a:r>
              <a:rPr lang="en-GB" altLang="en-US" sz="2000" dirty="0"/>
              <a:t>middle series)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GB" altLang="en-US" sz="2000" dirty="0"/>
              <a:t>A middle classification of departmental affiliations 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The number to be admitted : </a:t>
            </a:r>
            <a:r>
              <a:rPr lang="en-US" altLang="ko-KR" sz="2000" dirty="0"/>
              <a:t>Information</a:t>
            </a:r>
            <a:r>
              <a:rPr lang="en-GB" altLang="ko-KR" sz="2000" dirty="0"/>
              <a:t> </a:t>
            </a:r>
            <a:r>
              <a:rPr lang="en-US" altLang="ko-KR" sz="2000" dirty="0"/>
              <a:t>on students admitted by departments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Candidate : The number of candidates</a:t>
            </a:r>
          </a:p>
          <a:p>
            <a:pPr marL="457200" indent="-457200">
              <a:buAutoNum type="arabicPeriod"/>
            </a:pPr>
            <a:r>
              <a:rPr lang="en-US" altLang="en-US" sz="2000" dirty="0"/>
              <a:t>The number of admissions : Information on students who admitted</a:t>
            </a:r>
          </a:p>
          <a:p>
            <a:pPr marL="457200" indent="-457200">
              <a:buAutoNum type="arabicPeriod"/>
            </a:pPr>
            <a:r>
              <a:rPr lang="en-US" altLang="en-US" sz="2000" dirty="0"/>
              <a:t>Government financial support</a:t>
            </a:r>
          </a:p>
          <a:p>
            <a:r>
              <a:rPr lang="en-US" altLang="en-US" sz="2000" dirty="0"/>
              <a:t>	- 1 : Existence of government financial support</a:t>
            </a:r>
          </a:p>
          <a:p>
            <a:r>
              <a:rPr lang="en-US" altLang="en-US" sz="2000" dirty="0"/>
              <a:t>	- 0 : No existence of government financial support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416FC-D89F-E878-818A-0909AA6C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" b="88430"/>
          <a:stretch/>
        </p:blipFill>
        <p:spPr>
          <a:xfrm>
            <a:off x="1220680" y="2025373"/>
            <a:ext cx="9750639" cy="5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645904" y="5667114"/>
            <a:ext cx="890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University competitiveness ranking by major series in 2022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F238BB-7AAB-0FA9-0FFC-11DEF9D9E754}"/>
              </a:ext>
            </a:extLst>
          </p:cNvPr>
          <p:cNvGrpSpPr/>
          <p:nvPr/>
        </p:nvGrpSpPr>
        <p:grpSpPr>
          <a:xfrm>
            <a:off x="1026298" y="1254728"/>
            <a:ext cx="10594808" cy="3881435"/>
            <a:chOff x="1111417" y="1254728"/>
            <a:chExt cx="10594808" cy="388143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3E7F9B-9EFF-45E6-66F3-69F2C7EB8C8E}"/>
                </a:ext>
              </a:extLst>
            </p:cNvPr>
            <p:cNvGrpSpPr/>
            <p:nvPr/>
          </p:nvGrpSpPr>
          <p:grpSpPr>
            <a:xfrm>
              <a:off x="1111417" y="1254728"/>
              <a:ext cx="8892943" cy="3881435"/>
              <a:chOff x="1676400" y="1239340"/>
              <a:chExt cx="8892943" cy="388143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EE1F79E-466F-F5E2-3D71-5A5AC731C42F}"/>
                  </a:ext>
                </a:extLst>
              </p:cNvPr>
              <p:cNvGrpSpPr/>
              <p:nvPr/>
            </p:nvGrpSpPr>
            <p:grpSpPr>
              <a:xfrm>
                <a:off x="1676400" y="1239340"/>
                <a:ext cx="8892943" cy="3538954"/>
                <a:chOff x="1902024" y="1418003"/>
                <a:chExt cx="8892943" cy="353895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C31FD0B2-5985-3747-4835-E2FD2742D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2024" y="1438635"/>
                  <a:ext cx="3905218" cy="3466225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9242F87-19BA-0FCD-17C9-4800C5A1E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89750" y="1418003"/>
                  <a:ext cx="3905217" cy="3538954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5D9FB-8056-BB54-45B2-5DA1A70AD678}"/>
                  </a:ext>
                </a:extLst>
              </p:cNvPr>
              <p:cNvSpPr txBox="1"/>
              <p:nvPr/>
            </p:nvSpPr>
            <p:spPr>
              <a:xfrm>
                <a:off x="3276082" y="4725762"/>
                <a:ext cx="705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제주</a:t>
                </a:r>
                <a:endParaRPr lang="en-US" altLang="ko-KR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FF876-72E2-E87F-6033-CE34FC8F15C5}"/>
                  </a:ext>
                </a:extLst>
              </p:cNvPr>
              <p:cNvSpPr txBox="1"/>
              <p:nvPr/>
            </p:nvSpPr>
            <p:spPr>
              <a:xfrm>
                <a:off x="8263809" y="4751443"/>
                <a:ext cx="705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인천</a:t>
                </a:r>
                <a:endParaRPr lang="en-US" altLang="ko-KR" dirty="0"/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9CC617-8700-1793-8187-C85D61F1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360" y="1631800"/>
              <a:ext cx="556962" cy="27848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2C5B0-E546-87CF-4B50-7A9A534B0CFF}"/>
                </a:ext>
              </a:extLst>
            </p:cNvPr>
            <p:cNvSpPr txBox="1"/>
            <p:nvPr/>
          </p:nvSpPr>
          <p:spPr>
            <a:xfrm>
              <a:off x="10454941" y="1771684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0~20%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39F09F-83E3-8B09-6BD8-5EE17070D6B4}"/>
                </a:ext>
              </a:extLst>
            </p:cNvPr>
            <p:cNvSpPr txBox="1"/>
            <p:nvPr/>
          </p:nvSpPr>
          <p:spPr>
            <a:xfrm>
              <a:off x="10454941" y="230263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20~40%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990949-1451-4F3F-0165-4CF8B4074B2F}"/>
                </a:ext>
              </a:extLst>
            </p:cNvPr>
            <p:cNvSpPr txBox="1"/>
            <p:nvPr/>
          </p:nvSpPr>
          <p:spPr>
            <a:xfrm>
              <a:off x="10454941" y="285926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40~60%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04F00B-EA2F-BC2F-FEE0-864F469EA61D}"/>
                </a:ext>
              </a:extLst>
            </p:cNvPr>
            <p:cNvSpPr txBox="1"/>
            <p:nvPr/>
          </p:nvSpPr>
          <p:spPr>
            <a:xfrm>
              <a:off x="10454941" y="336323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60~80%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278260-15E0-F847-6372-DA15C2A9D200}"/>
                </a:ext>
              </a:extLst>
            </p:cNvPr>
            <p:cNvSpPr txBox="1"/>
            <p:nvPr/>
          </p:nvSpPr>
          <p:spPr>
            <a:xfrm>
              <a:off x="10454941" y="391736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60~100%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86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645904" y="5667114"/>
            <a:ext cx="890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University competitiveness ranking by major series in 2022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6A4DC0-557E-C6FA-D776-A70B45983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76" y="1203577"/>
            <a:ext cx="6775647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645904" y="5667114"/>
            <a:ext cx="890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University competitiveness ranking by major series in 2026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D27B1D-2398-6992-CA98-2208B81D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15" y="1203577"/>
            <a:ext cx="691676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126519" y="5667114"/>
            <a:ext cx="993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university competitiveness top 5 by middle series in 2022.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80D114-66B2-6C62-CBAB-C2C6F7CA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98" y="1203577"/>
            <a:ext cx="684797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058403" y="5667114"/>
            <a:ext cx="1007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university competitiveness top 5 by middle series in 2026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E6C1D5-9814-67E5-B925-DC1A0977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75" y="1203577"/>
            <a:ext cx="678704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057603" y="5667114"/>
            <a:ext cx="1007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competitiveness top 5  university between 2022 and 2026.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AC47DD-E71A-FDB4-1E23-279B0E1F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08" y="1203577"/>
            <a:ext cx="7020984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07533" y="5667114"/>
            <a:ext cx="10576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The list of universities with poor competency and the number of times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 selected for each year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B5E50-DCC3-DA75-C139-40AF9BD3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44" y="1203577"/>
            <a:ext cx="6813712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69950" y="3159370"/>
            <a:ext cx="110055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altLang="en-US" sz="2000" dirty="0"/>
              <a:t>Awareness : Information on awareness of </a:t>
            </a:r>
            <a:r>
              <a:rPr lang="en-GB" altLang="en-US" sz="2000" dirty="0"/>
              <a:t>departmental affiliations to </a:t>
            </a:r>
            <a:r>
              <a:rPr lang="en-US" altLang="en-US" sz="2000" dirty="0"/>
              <a:t>students by each year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altLang="en-US" sz="2000" dirty="0"/>
              <a:t>School &amp; Department : Information merged on school and each department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altLang="en-US" sz="2000" dirty="0"/>
              <a:t>Competition rate : Information derived from dividing the number of applicants by the number </a:t>
            </a:r>
            <a:r>
              <a:rPr lang="en-GB" altLang="en-US" sz="2000" dirty="0"/>
              <a:t>to be admitted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GB" altLang="en-US" sz="2000" dirty="0"/>
              <a:t>Total fertility rate : Information on fertility rate by each region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GB" altLang="en-US" sz="2000" dirty="0"/>
              <a:t>Net mover : Information on net mover by each region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GB" altLang="en-US" sz="2000" dirty="0"/>
              <a:t>Immigration : Information on the number of immigration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GB" altLang="en-US" sz="2000" dirty="0" err="1"/>
              <a:t>Schoolage</a:t>
            </a:r>
            <a:r>
              <a:rPr lang="en-GB" altLang="en-US" sz="2000" dirty="0"/>
              <a:t> : </a:t>
            </a:r>
            <a:r>
              <a:rPr lang="en-US" altLang="en-US" sz="2000" dirty="0"/>
              <a:t>Information on </a:t>
            </a:r>
            <a:r>
              <a:rPr lang="en-US" altLang="en-US" sz="2000" dirty="0" err="1"/>
              <a:t>schoolage</a:t>
            </a:r>
            <a:r>
              <a:rPr lang="en-US" altLang="en-US" sz="2000" dirty="0"/>
              <a:t> population by each year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E46657-FA44-3999-8041-219DD464B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" b="88430"/>
          <a:stretch/>
        </p:blipFill>
        <p:spPr>
          <a:xfrm>
            <a:off x="1220680" y="2025373"/>
            <a:ext cx="9750639" cy="5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3717784" y="5769061"/>
            <a:ext cx="5057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Add  '</a:t>
            </a:r>
            <a:r>
              <a:rPr lang="en-US" altLang="en-US" sz="2800" dirty="0"/>
              <a:t> </a:t>
            </a:r>
            <a:r>
              <a:rPr lang="ko-KR" altLang="en-US" sz="2800" spc="-300" dirty="0" err="1">
                <a:solidFill>
                  <a:schemeClr val="accent4"/>
                </a:solidFill>
              </a:rPr>
              <a:t>중계열</a:t>
            </a:r>
            <a:r>
              <a:rPr lang="en-US" altLang="ko-KR" sz="2800" spc="-300" dirty="0">
                <a:solidFill>
                  <a:schemeClr val="accent4"/>
                </a:solidFill>
              </a:rPr>
              <a:t> '</a:t>
            </a:r>
            <a:r>
              <a:rPr lang="en-US" altLang="en-US" sz="2800" dirty="0"/>
              <a:t> 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dataset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61" y="1099641"/>
            <a:ext cx="9747677" cy="45223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1D8989-0844-148F-EDBC-EE0024A78962}"/>
              </a:ext>
            </a:extLst>
          </p:cNvPr>
          <p:cNvSpPr/>
          <p:nvPr/>
        </p:nvSpPr>
        <p:spPr>
          <a:xfrm>
            <a:off x="2286000" y="1099641"/>
            <a:ext cx="825647" cy="4522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94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3383557" y="5758359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Add  '</a:t>
            </a:r>
            <a:r>
              <a:rPr lang="en-US" altLang="en-US" sz="2800" dirty="0"/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awareness '</a:t>
            </a:r>
            <a:r>
              <a:rPr lang="en-US" altLang="en-US" sz="2800" dirty="0"/>
              <a:t> 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dataset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61" y="1099641"/>
            <a:ext cx="9747677" cy="45223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1D8989-0844-148F-EDBC-EE0024A78962}"/>
              </a:ext>
            </a:extLst>
          </p:cNvPr>
          <p:cNvSpPr/>
          <p:nvPr/>
        </p:nvSpPr>
        <p:spPr>
          <a:xfrm>
            <a:off x="4947140" y="1099640"/>
            <a:ext cx="445476" cy="4522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254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140156" y="5844995"/>
            <a:ext cx="991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With department awareness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data, set data 10 when the grade is 1 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BF63D7-F7F6-8480-E8A0-146D53C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47" y="1099641"/>
            <a:ext cx="4115492" cy="4428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AE58E0-95B0-CEBC-3157-0AAEA442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" y="1899944"/>
            <a:ext cx="7772400" cy="28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989474" y="5852143"/>
            <a:ext cx="102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Only use intersection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data(2015-2021)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'</a:t>
            </a:r>
            <a:r>
              <a:rPr lang="en-US" altLang="en-US" sz="2800" dirty="0"/>
              <a:t> School &amp; Department</a:t>
            </a:r>
            <a:r>
              <a:rPr lang="en-US" altLang="ko-KR" sz="2800" spc="-300" dirty="0">
                <a:solidFill>
                  <a:schemeClr val="accent4"/>
                </a:solidFill>
              </a:rPr>
              <a:t> '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3" y="1328857"/>
            <a:ext cx="9053404" cy="420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CCEFF-FB1A-1478-DF08-2873183F65F4}"/>
              </a:ext>
            </a:extLst>
          </p:cNvPr>
          <p:cNvSpPr txBox="1"/>
          <p:nvPr/>
        </p:nvSpPr>
        <p:spPr>
          <a:xfrm>
            <a:off x="9337120" y="2951946"/>
            <a:ext cx="2811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3717</a:t>
            </a:r>
            <a:r>
              <a:rPr lang="ko-KR" altLang="en-US" sz="2800" spc="-300" dirty="0">
                <a:solidFill>
                  <a:schemeClr val="accent4"/>
                </a:solidFill>
              </a:rPr>
              <a:t> * </a:t>
            </a:r>
            <a:r>
              <a:rPr lang="en-US" altLang="ko-KR" sz="2800" spc="-300" dirty="0">
                <a:solidFill>
                  <a:schemeClr val="accent4"/>
                </a:solidFill>
              </a:rPr>
              <a:t>7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=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26019</a:t>
            </a:r>
            <a:r>
              <a:rPr lang="en-GB" altLang="ko-KR" sz="2800" spc="-300" dirty="0">
                <a:solidFill>
                  <a:schemeClr val="accent4"/>
                </a:solidFill>
              </a:rPr>
              <a:t> Instances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860E7E-453E-D6BE-99DE-DBED50B4502D}"/>
              </a:ext>
            </a:extLst>
          </p:cNvPr>
          <p:cNvSpPr/>
          <p:nvPr/>
        </p:nvSpPr>
        <p:spPr>
          <a:xfrm>
            <a:off x="4138247" y="1328857"/>
            <a:ext cx="2555630" cy="42002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30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57230" y="5573693"/>
            <a:ext cx="10477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Use  intersection in 2015-2021 with '</a:t>
            </a:r>
            <a:r>
              <a:rPr lang="en-US" altLang="en-US" sz="2800" dirty="0"/>
              <a:t> School &amp; Department</a:t>
            </a:r>
            <a:r>
              <a:rPr lang="en-US" altLang="ko-KR" sz="2800" spc="-300" dirty="0">
                <a:solidFill>
                  <a:schemeClr val="accent4"/>
                </a:solidFill>
              </a:rPr>
              <a:t> ' name 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&amp; Remove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duplicated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AF391-B998-53D0-77F8-EB0C0987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0" y="1879494"/>
            <a:ext cx="5675136" cy="3050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6EDBA6-EFD2-B907-4B7A-8B55CFB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39" y="1879494"/>
            <a:ext cx="6149121" cy="30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937</Words>
  <Application>Microsoft Macintosh PowerPoint</Application>
  <PresentationFormat>와이드스크린</PresentationFormat>
  <Paragraphs>241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NanumSquareRoundOTF Regular</vt:lpstr>
      <vt:lpstr>Pretendard</vt:lpstr>
      <vt:lpstr>Arial</vt:lpstr>
      <vt:lpstr>Calibri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피유진</cp:lastModifiedBy>
  <cp:revision>59</cp:revision>
  <dcterms:created xsi:type="dcterms:W3CDTF">2021-10-22T06:13:27Z</dcterms:created>
  <dcterms:modified xsi:type="dcterms:W3CDTF">2022-12-03T10:23:24Z</dcterms:modified>
</cp:coreProperties>
</file>